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3" r:id="rId3"/>
    <p:sldId id="257" r:id="rId4"/>
    <p:sldId id="260" r:id="rId5"/>
    <p:sldId id="261" r:id="rId6"/>
    <p:sldId id="262" r:id="rId7"/>
    <p:sldId id="264" r:id="rId8"/>
    <p:sldId id="265" r:id="rId9"/>
    <p:sldId id="258" r:id="rId10"/>
    <p:sldId id="259"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3327"/>
    <a:srgbClr val="D2C59A"/>
    <a:srgbClr val="8B7C4F"/>
    <a:srgbClr val="1817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p:restoredTop sz="96405"/>
  </p:normalViewPr>
  <p:slideViewPr>
    <p:cSldViewPr snapToGrid="0">
      <p:cViewPr varScale="1">
        <p:scale>
          <a:sx n="114" d="100"/>
          <a:sy n="114" d="100"/>
        </p:scale>
        <p:origin x="150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683D6E-2C82-182D-7BF5-47AC839AAA06}"/>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6217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13251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48FABBB-AB59-31DC-511F-BF475B45FF4A}"/>
              </a:ext>
            </a:extLst>
          </p:cNvPr>
          <p:cNvPicPr>
            <a:picLocks noChangeAspect="1"/>
          </p:cNvPicPr>
          <p:nvPr userDrawn="1"/>
        </p:nvPicPr>
        <p:blipFill>
          <a:blip r:embed="rId4"/>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1087020"/>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547519"/>
            <a:ext cx="7886700" cy="29388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4827452"/>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resite-studio.com/" TargetMode="Externa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aiqiuhopen.com/" TargetMode="Externa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basilsculpture.com/" TargetMode="Externa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www.stevenwhytesculptor.com/" TargetMode="Externa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367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00DAC1-D073-2B50-77FF-4309FEFE73A7}"/>
              </a:ext>
            </a:extLst>
          </p:cNvPr>
          <p:cNvSpPr>
            <a:spLocks noGrp="1"/>
          </p:cNvSpPr>
          <p:nvPr>
            <p:ph idx="1"/>
          </p:nvPr>
        </p:nvSpPr>
        <p:spPr>
          <a:xfrm>
            <a:off x="3278222" y="3635490"/>
            <a:ext cx="4192621" cy="1479500"/>
          </a:xfrm>
        </p:spPr>
        <p:txBody>
          <a:bodyPr>
            <a:normAutofit/>
          </a:bodyPr>
          <a:lstStyle/>
          <a:p>
            <a:pPr marL="0" indent="0" algn="ctr">
              <a:buNone/>
            </a:pPr>
            <a:r>
              <a:rPr lang="en-US" sz="1800" i="1" dirty="0"/>
              <a:t>Visit us at </a:t>
            </a:r>
            <a:r>
              <a:rPr lang="en-US" sz="1800" i="1" dirty="0" err="1"/>
              <a:t>www.lexfreedomtrain.org</a:t>
            </a:r>
            <a:r>
              <a:rPr lang="en-US" sz="1800" i="1" dirty="0"/>
              <a:t> </a:t>
            </a:r>
          </a:p>
          <a:p>
            <a:pPr marL="0" indent="0" algn="ctr">
              <a:buNone/>
            </a:pPr>
            <a:r>
              <a:rPr lang="en-US" sz="1800" i="1" dirty="0"/>
              <a:t>Contact us at </a:t>
            </a:r>
            <a:r>
              <a:rPr lang="en-US" sz="1800" i="1" dirty="0" err="1"/>
              <a:t>lexfreedomtrain@gmail.com</a:t>
            </a:r>
            <a:endParaRPr lang="en-US" sz="1800" i="1" dirty="0"/>
          </a:p>
          <a:p>
            <a:pPr marL="0" indent="0" algn="ctr">
              <a:buNone/>
            </a:pPr>
            <a:r>
              <a:rPr lang="en-US" sz="1800" i="1" dirty="0"/>
              <a:t>Learn More by scanning this QR Code.</a:t>
            </a:r>
          </a:p>
        </p:txBody>
      </p:sp>
      <p:pic>
        <p:nvPicPr>
          <p:cNvPr id="2" name="Picture 1">
            <a:extLst>
              <a:ext uri="{FF2B5EF4-FFF2-40B4-BE49-F238E27FC236}">
                <a16:creationId xmlns:a16="http://schemas.microsoft.com/office/drawing/2014/main" id="{79CED023-7076-BA40-7E58-1D78DF04E090}"/>
              </a:ext>
            </a:extLst>
          </p:cNvPr>
          <p:cNvPicPr>
            <a:picLocks noChangeAspect="1"/>
          </p:cNvPicPr>
          <p:nvPr/>
        </p:nvPicPr>
        <p:blipFill>
          <a:blip r:embed="rId2"/>
          <a:stretch>
            <a:fillRect/>
          </a:stretch>
        </p:blipFill>
        <p:spPr>
          <a:xfrm>
            <a:off x="1704434" y="3540867"/>
            <a:ext cx="1334307" cy="1701922"/>
          </a:xfrm>
          <a:prstGeom prst="rect">
            <a:avLst/>
          </a:prstGeom>
        </p:spPr>
      </p:pic>
      <p:sp>
        <p:nvSpPr>
          <p:cNvPr id="4" name="Content Placeholder 2">
            <a:extLst>
              <a:ext uri="{FF2B5EF4-FFF2-40B4-BE49-F238E27FC236}">
                <a16:creationId xmlns:a16="http://schemas.microsoft.com/office/drawing/2014/main" id="{CF083AD5-8CB9-9740-4058-4CF64862F5C5}"/>
              </a:ext>
            </a:extLst>
          </p:cNvPr>
          <p:cNvSpPr txBox="1">
            <a:spLocks/>
          </p:cNvSpPr>
          <p:nvPr/>
        </p:nvSpPr>
        <p:spPr>
          <a:xfrm>
            <a:off x="622571" y="2520353"/>
            <a:ext cx="7723760" cy="592495"/>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i="1" dirty="0"/>
              <a:t>Thank you for your time and generosity.</a:t>
            </a:r>
          </a:p>
        </p:txBody>
      </p:sp>
    </p:spTree>
    <p:extLst>
      <p:ext uri="{BB962C8B-B14F-4D97-AF65-F5344CB8AC3E}">
        <p14:creationId xmlns:p14="http://schemas.microsoft.com/office/powerpoint/2010/main" val="2423718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D481C1-14A5-7178-A16A-39B556F2838A}"/>
              </a:ext>
            </a:extLst>
          </p:cNvPr>
          <p:cNvPicPr>
            <a:picLocks noChangeAspect="1"/>
          </p:cNvPicPr>
          <p:nvPr/>
        </p:nvPicPr>
        <p:blipFill>
          <a:blip r:embed="rId2"/>
          <a:stretch>
            <a:fillRect/>
          </a:stretch>
        </p:blipFill>
        <p:spPr>
          <a:xfrm>
            <a:off x="1" y="1"/>
            <a:ext cx="9144000" cy="6858000"/>
          </a:xfrm>
          <a:prstGeom prst="rect">
            <a:avLst/>
          </a:prstGeom>
        </p:spPr>
      </p:pic>
    </p:spTree>
    <p:extLst>
      <p:ext uri="{BB962C8B-B14F-4D97-AF65-F5344CB8AC3E}">
        <p14:creationId xmlns:p14="http://schemas.microsoft.com/office/powerpoint/2010/main" val="2097060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00DAC1-D073-2B50-77FF-4309FEFE73A7}"/>
              </a:ext>
            </a:extLst>
          </p:cNvPr>
          <p:cNvSpPr>
            <a:spLocks noGrp="1"/>
          </p:cNvSpPr>
          <p:nvPr>
            <p:ph idx="1"/>
          </p:nvPr>
        </p:nvSpPr>
        <p:spPr>
          <a:xfrm>
            <a:off x="1058491" y="1209015"/>
            <a:ext cx="7027018" cy="1272930"/>
          </a:xfrm>
        </p:spPr>
        <p:txBody>
          <a:bodyPr>
            <a:normAutofit/>
          </a:bodyPr>
          <a:lstStyle/>
          <a:p>
            <a:pPr marL="0" indent="0" algn="ctr">
              <a:lnSpc>
                <a:spcPts val="3740"/>
              </a:lnSpc>
              <a:spcBef>
                <a:spcPts val="0"/>
              </a:spcBef>
              <a:buNone/>
            </a:pPr>
            <a:r>
              <a:rPr lang="en-US" sz="4000" b="1" i="1" dirty="0"/>
              <a:t>Norman Lee</a:t>
            </a:r>
          </a:p>
          <a:p>
            <a:pPr marL="0" indent="0">
              <a:buNone/>
            </a:pPr>
            <a:r>
              <a:rPr lang="en-US" dirty="0">
                <a:effectLst/>
                <a:latin typeface="Helvetica" pitchFamily="2" charset="0"/>
                <a:hlinkClick r:id="rId2">
                  <a:extLst>
                    <a:ext uri="{A12FA001-AC4F-418D-AE19-62706E023703}">
                      <ahyp:hlinkClr xmlns:ahyp="http://schemas.microsoft.com/office/drawing/2018/hyperlinkcolor" val="tx"/>
                    </a:ext>
                  </a:extLst>
                </a:hlinkClick>
              </a:rPr>
              <a:t>www.resite-studio.com</a:t>
            </a:r>
            <a:r>
              <a:rPr lang="en-US" dirty="0">
                <a:effectLst/>
                <a:latin typeface="Helvetica" pitchFamily="2" charset="0"/>
              </a:rPr>
              <a:t>  </a:t>
            </a:r>
            <a:r>
              <a:rPr lang="en-US" dirty="0">
                <a:solidFill>
                  <a:srgbClr val="111111"/>
                </a:solidFill>
                <a:effectLst/>
                <a:latin typeface="Helvetica" pitchFamily="2" charset="0"/>
              </a:rPr>
              <a:t>|  Houston TX</a:t>
            </a:r>
          </a:p>
          <a:p>
            <a:pPr marL="0" indent="0">
              <a:buNone/>
            </a:pPr>
            <a:endParaRPr lang="en-US" dirty="0">
              <a:solidFill>
                <a:srgbClr val="111111"/>
              </a:solidFill>
              <a:effectLst/>
              <a:latin typeface="Helvetica" pitchFamily="2" charset="0"/>
            </a:endParaRPr>
          </a:p>
        </p:txBody>
      </p:sp>
      <p:pic>
        <p:nvPicPr>
          <p:cNvPr id="8" name="Picture 7">
            <a:extLst>
              <a:ext uri="{FF2B5EF4-FFF2-40B4-BE49-F238E27FC236}">
                <a16:creationId xmlns:a16="http://schemas.microsoft.com/office/drawing/2014/main" id="{466CB4D8-36AA-F96A-99E2-3F71B3A33473}"/>
              </a:ext>
            </a:extLst>
          </p:cNvPr>
          <p:cNvPicPr>
            <a:picLocks noChangeAspect="1"/>
          </p:cNvPicPr>
          <p:nvPr/>
        </p:nvPicPr>
        <p:blipFill>
          <a:blip r:embed="rId3"/>
          <a:stretch>
            <a:fillRect/>
          </a:stretch>
        </p:blipFill>
        <p:spPr>
          <a:xfrm>
            <a:off x="381000" y="2626178"/>
            <a:ext cx="5842000" cy="3898900"/>
          </a:xfrm>
          <a:prstGeom prst="rect">
            <a:avLst/>
          </a:prstGeom>
        </p:spPr>
      </p:pic>
      <p:pic>
        <p:nvPicPr>
          <p:cNvPr id="10" name="Picture 9">
            <a:extLst>
              <a:ext uri="{FF2B5EF4-FFF2-40B4-BE49-F238E27FC236}">
                <a16:creationId xmlns:a16="http://schemas.microsoft.com/office/drawing/2014/main" id="{65F8AD39-7D96-DEF7-05FC-CA809429F65F}"/>
              </a:ext>
            </a:extLst>
          </p:cNvPr>
          <p:cNvPicPr>
            <a:picLocks noChangeAspect="1"/>
          </p:cNvPicPr>
          <p:nvPr/>
        </p:nvPicPr>
        <p:blipFill>
          <a:blip r:embed="rId4"/>
          <a:stretch>
            <a:fillRect/>
          </a:stretch>
        </p:blipFill>
        <p:spPr>
          <a:xfrm>
            <a:off x="5863771" y="3598635"/>
            <a:ext cx="2605314" cy="1953986"/>
          </a:xfrm>
          <a:prstGeom prst="rect">
            <a:avLst/>
          </a:prstGeom>
        </p:spPr>
      </p:pic>
    </p:spTree>
    <p:extLst>
      <p:ext uri="{BB962C8B-B14F-4D97-AF65-F5344CB8AC3E}">
        <p14:creationId xmlns:p14="http://schemas.microsoft.com/office/powerpoint/2010/main" val="1890579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00DAC1-D073-2B50-77FF-4309FEFE73A7}"/>
              </a:ext>
            </a:extLst>
          </p:cNvPr>
          <p:cNvSpPr>
            <a:spLocks noGrp="1"/>
          </p:cNvSpPr>
          <p:nvPr>
            <p:ph idx="1"/>
          </p:nvPr>
        </p:nvSpPr>
        <p:spPr>
          <a:xfrm>
            <a:off x="1058491" y="1209015"/>
            <a:ext cx="7027018" cy="1272930"/>
          </a:xfrm>
        </p:spPr>
        <p:txBody>
          <a:bodyPr>
            <a:normAutofit/>
          </a:bodyPr>
          <a:lstStyle/>
          <a:p>
            <a:pPr marL="0" indent="0" algn="ctr">
              <a:lnSpc>
                <a:spcPts val="3740"/>
              </a:lnSpc>
              <a:spcBef>
                <a:spcPts val="0"/>
              </a:spcBef>
              <a:buNone/>
            </a:pPr>
            <a:r>
              <a:rPr lang="en-US" sz="4000" b="1" i="1" u="none" strike="noStrike" dirty="0">
                <a:solidFill>
                  <a:srgbClr val="000000"/>
                </a:solidFill>
                <a:effectLst/>
                <a:latin typeface="Calibri" panose="020F0502020204030204" pitchFamily="34" charset="0"/>
              </a:rPr>
              <a:t>Humanity Award Public Team</a:t>
            </a:r>
            <a:endParaRPr lang="en-US" sz="4000" b="1" i="1" dirty="0"/>
          </a:p>
          <a:p>
            <a:pPr marL="0" indent="0" algn="ctr">
              <a:lnSpc>
                <a:spcPts val="3740"/>
              </a:lnSpc>
              <a:spcBef>
                <a:spcPts val="0"/>
              </a:spcBef>
              <a:buNone/>
            </a:pPr>
            <a:r>
              <a:rPr lang="en-US" dirty="0">
                <a:hlinkClick r:id="rId2">
                  <a:extLst>
                    <a:ext uri="{A12FA001-AC4F-418D-AE19-62706E023703}">
                      <ahyp:hlinkClr xmlns:ahyp="http://schemas.microsoft.com/office/drawing/2018/hyperlinkcolor" val="tx"/>
                    </a:ext>
                  </a:extLst>
                </a:hlinkClick>
              </a:rPr>
              <a:t>www.aiqiuhopen.com</a:t>
            </a:r>
            <a:r>
              <a:rPr lang="en-US" dirty="0"/>
              <a:t>  |  Sutton, WV</a:t>
            </a:r>
          </a:p>
        </p:txBody>
      </p:sp>
      <p:pic>
        <p:nvPicPr>
          <p:cNvPr id="5" name="Picture 4">
            <a:extLst>
              <a:ext uri="{FF2B5EF4-FFF2-40B4-BE49-F238E27FC236}">
                <a16:creationId xmlns:a16="http://schemas.microsoft.com/office/drawing/2014/main" id="{0FFD578D-9E60-D640-FCA0-568B2859A178}"/>
              </a:ext>
            </a:extLst>
          </p:cNvPr>
          <p:cNvPicPr>
            <a:picLocks noChangeAspect="1"/>
          </p:cNvPicPr>
          <p:nvPr/>
        </p:nvPicPr>
        <p:blipFill>
          <a:blip r:embed="rId3"/>
          <a:stretch>
            <a:fillRect/>
          </a:stretch>
        </p:blipFill>
        <p:spPr>
          <a:xfrm>
            <a:off x="3955141" y="2855684"/>
            <a:ext cx="4209143" cy="3156857"/>
          </a:xfrm>
          <a:prstGeom prst="rect">
            <a:avLst/>
          </a:prstGeom>
        </p:spPr>
      </p:pic>
      <p:pic>
        <p:nvPicPr>
          <p:cNvPr id="8" name="Picture 7">
            <a:extLst>
              <a:ext uri="{FF2B5EF4-FFF2-40B4-BE49-F238E27FC236}">
                <a16:creationId xmlns:a16="http://schemas.microsoft.com/office/drawing/2014/main" id="{DD815FE3-9EDB-A2B7-00D5-C0E17A7E386F}"/>
              </a:ext>
            </a:extLst>
          </p:cNvPr>
          <p:cNvPicPr>
            <a:picLocks noChangeAspect="1"/>
          </p:cNvPicPr>
          <p:nvPr/>
        </p:nvPicPr>
        <p:blipFill>
          <a:blip r:embed="rId4"/>
          <a:stretch>
            <a:fillRect/>
          </a:stretch>
        </p:blipFill>
        <p:spPr>
          <a:xfrm>
            <a:off x="926191" y="2402113"/>
            <a:ext cx="2716893" cy="4097609"/>
          </a:xfrm>
          <a:prstGeom prst="rect">
            <a:avLst/>
          </a:prstGeom>
        </p:spPr>
      </p:pic>
    </p:spTree>
    <p:extLst>
      <p:ext uri="{BB962C8B-B14F-4D97-AF65-F5344CB8AC3E}">
        <p14:creationId xmlns:p14="http://schemas.microsoft.com/office/powerpoint/2010/main" val="988123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00DAC1-D073-2B50-77FF-4309FEFE73A7}"/>
              </a:ext>
            </a:extLst>
          </p:cNvPr>
          <p:cNvSpPr>
            <a:spLocks noGrp="1"/>
          </p:cNvSpPr>
          <p:nvPr>
            <p:ph idx="1"/>
          </p:nvPr>
        </p:nvSpPr>
        <p:spPr>
          <a:xfrm>
            <a:off x="1058491" y="1209015"/>
            <a:ext cx="7027018" cy="1272930"/>
          </a:xfrm>
        </p:spPr>
        <p:txBody>
          <a:bodyPr>
            <a:normAutofit/>
          </a:bodyPr>
          <a:lstStyle/>
          <a:p>
            <a:pPr marL="0" indent="0" algn="ctr">
              <a:lnSpc>
                <a:spcPts val="3740"/>
              </a:lnSpc>
              <a:spcBef>
                <a:spcPts val="0"/>
              </a:spcBef>
              <a:buNone/>
            </a:pPr>
            <a:r>
              <a:rPr lang="en-US" sz="4000" b="1" i="1" dirty="0"/>
              <a:t>Basil Watson</a:t>
            </a:r>
          </a:p>
          <a:p>
            <a:pPr marL="0" indent="0" algn="ctr">
              <a:lnSpc>
                <a:spcPts val="3740"/>
              </a:lnSpc>
              <a:spcBef>
                <a:spcPts val="0"/>
              </a:spcBef>
              <a:buNone/>
            </a:pPr>
            <a:r>
              <a:rPr lang="en-US" dirty="0">
                <a:hlinkClick r:id="rId2">
                  <a:extLst>
                    <a:ext uri="{A12FA001-AC4F-418D-AE19-62706E023703}">
                      <ahyp:hlinkClr xmlns:ahyp="http://schemas.microsoft.com/office/drawing/2018/hyperlinkcolor" val="tx"/>
                    </a:ext>
                  </a:extLst>
                </a:hlinkClick>
              </a:rPr>
              <a:t>www.basilsculpture.com</a:t>
            </a:r>
            <a:r>
              <a:rPr lang="en-US" dirty="0"/>
              <a:t>  |  Lawrenceville, GA</a:t>
            </a:r>
          </a:p>
        </p:txBody>
      </p:sp>
      <p:pic>
        <p:nvPicPr>
          <p:cNvPr id="4" name="Picture 3">
            <a:extLst>
              <a:ext uri="{FF2B5EF4-FFF2-40B4-BE49-F238E27FC236}">
                <a16:creationId xmlns:a16="http://schemas.microsoft.com/office/drawing/2014/main" id="{A682FEF2-FD5F-30B5-406F-2FD88A54BF43}"/>
              </a:ext>
            </a:extLst>
          </p:cNvPr>
          <p:cNvPicPr>
            <a:picLocks noChangeAspect="1"/>
          </p:cNvPicPr>
          <p:nvPr/>
        </p:nvPicPr>
        <p:blipFill>
          <a:blip r:embed="rId3"/>
          <a:stretch>
            <a:fillRect/>
          </a:stretch>
        </p:blipFill>
        <p:spPr>
          <a:xfrm>
            <a:off x="4805591" y="2445658"/>
            <a:ext cx="3140891" cy="3926114"/>
          </a:xfrm>
          <a:prstGeom prst="rect">
            <a:avLst/>
          </a:prstGeom>
        </p:spPr>
      </p:pic>
      <p:pic>
        <p:nvPicPr>
          <p:cNvPr id="6" name="Picture 5">
            <a:extLst>
              <a:ext uri="{FF2B5EF4-FFF2-40B4-BE49-F238E27FC236}">
                <a16:creationId xmlns:a16="http://schemas.microsoft.com/office/drawing/2014/main" id="{689C2FEC-2C61-C980-3FAF-E01788F39345}"/>
              </a:ext>
            </a:extLst>
          </p:cNvPr>
          <p:cNvPicPr>
            <a:picLocks noChangeAspect="1"/>
          </p:cNvPicPr>
          <p:nvPr/>
        </p:nvPicPr>
        <p:blipFill>
          <a:blip r:embed="rId4"/>
          <a:stretch>
            <a:fillRect/>
          </a:stretch>
        </p:blipFill>
        <p:spPr>
          <a:xfrm>
            <a:off x="1197518" y="2445658"/>
            <a:ext cx="2941368" cy="3926114"/>
          </a:xfrm>
          <a:prstGeom prst="rect">
            <a:avLst/>
          </a:prstGeom>
        </p:spPr>
      </p:pic>
    </p:spTree>
    <p:extLst>
      <p:ext uri="{BB962C8B-B14F-4D97-AF65-F5344CB8AC3E}">
        <p14:creationId xmlns:p14="http://schemas.microsoft.com/office/powerpoint/2010/main" val="3673205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00DAC1-D073-2B50-77FF-4309FEFE73A7}"/>
              </a:ext>
            </a:extLst>
          </p:cNvPr>
          <p:cNvSpPr>
            <a:spLocks noGrp="1"/>
          </p:cNvSpPr>
          <p:nvPr>
            <p:ph idx="1"/>
          </p:nvPr>
        </p:nvSpPr>
        <p:spPr>
          <a:xfrm>
            <a:off x="170543" y="1172728"/>
            <a:ext cx="8802913" cy="1272930"/>
          </a:xfrm>
        </p:spPr>
        <p:txBody>
          <a:bodyPr>
            <a:normAutofit fontScale="92500"/>
          </a:bodyPr>
          <a:lstStyle/>
          <a:p>
            <a:pPr marL="0" indent="0" algn="ctr">
              <a:lnSpc>
                <a:spcPts val="3740"/>
              </a:lnSpc>
              <a:spcBef>
                <a:spcPts val="0"/>
              </a:spcBef>
              <a:buNone/>
            </a:pPr>
            <a:r>
              <a:rPr lang="en-US" sz="4000" b="1" i="1" u="none" strike="noStrike" dirty="0">
                <a:solidFill>
                  <a:srgbClr val="000000"/>
                </a:solidFill>
                <a:effectLst/>
                <a:latin typeface="Calibri" panose="020F0502020204030204" pitchFamily="34" charset="0"/>
              </a:rPr>
              <a:t>Steven Whyte</a:t>
            </a:r>
          </a:p>
          <a:p>
            <a:pPr marL="0" indent="0">
              <a:buNone/>
            </a:pPr>
            <a:r>
              <a:rPr lang="en-US" dirty="0">
                <a:effectLst/>
                <a:latin typeface="Helvetica" pitchFamily="2" charset="0"/>
                <a:hlinkClick r:id="rId2">
                  <a:extLst>
                    <a:ext uri="{A12FA001-AC4F-418D-AE19-62706E023703}">
                      <ahyp:hlinkClr xmlns:ahyp="http://schemas.microsoft.com/office/drawing/2018/hyperlinkcolor" val="tx"/>
                    </a:ext>
                  </a:extLst>
                </a:hlinkClick>
              </a:rPr>
              <a:t>www.stevenwhytesculptor.com</a:t>
            </a:r>
            <a:r>
              <a:rPr lang="en-US" dirty="0">
                <a:effectLst/>
                <a:latin typeface="Helvetica" pitchFamily="2" charset="0"/>
              </a:rPr>
              <a:t>  </a:t>
            </a:r>
            <a:r>
              <a:rPr lang="en-US" dirty="0">
                <a:solidFill>
                  <a:srgbClr val="111111"/>
                </a:solidFill>
                <a:effectLst/>
                <a:latin typeface="Helvetica" pitchFamily="2" charset="0"/>
              </a:rPr>
              <a:t>|  Carmel-by-the-Sea, CA</a:t>
            </a:r>
          </a:p>
          <a:p>
            <a:pPr marL="0" indent="0">
              <a:buNone/>
            </a:pPr>
            <a:endParaRPr lang="en-US" dirty="0">
              <a:solidFill>
                <a:srgbClr val="111111"/>
              </a:solidFill>
              <a:effectLst/>
              <a:latin typeface="Helvetica" pitchFamily="2" charset="0"/>
            </a:endParaRPr>
          </a:p>
        </p:txBody>
      </p:sp>
      <p:pic>
        <p:nvPicPr>
          <p:cNvPr id="5" name="Picture 4">
            <a:extLst>
              <a:ext uri="{FF2B5EF4-FFF2-40B4-BE49-F238E27FC236}">
                <a16:creationId xmlns:a16="http://schemas.microsoft.com/office/drawing/2014/main" id="{22518C8D-713C-4705-0565-C3CB27851FBD}"/>
              </a:ext>
            </a:extLst>
          </p:cNvPr>
          <p:cNvPicPr>
            <a:picLocks noChangeAspect="1"/>
          </p:cNvPicPr>
          <p:nvPr/>
        </p:nvPicPr>
        <p:blipFill>
          <a:blip r:embed="rId3"/>
          <a:stretch>
            <a:fillRect/>
          </a:stretch>
        </p:blipFill>
        <p:spPr>
          <a:xfrm>
            <a:off x="1536953" y="2518227"/>
            <a:ext cx="2926936" cy="3904343"/>
          </a:xfrm>
          <a:prstGeom prst="rect">
            <a:avLst/>
          </a:prstGeom>
        </p:spPr>
      </p:pic>
      <p:pic>
        <p:nvPicPr>
          <p:cNvPr id="8" name="Picture 7">
            <a:extLst>
              <a:ext uri="{FF2B5EF4-FFF2-40B4-BE49-F238E27FC236}">
                <a16:creationId xmlns:a16="http://schemas.microsoft.com/office/drawing/2014/main" id="{716FADAC-D13C-F06D-18CB-9EC0DED77119}"/>
              </a:ext>
            </a:extLst>
          </p:cNvPr>
          <p:cNvPicPr>
            <a:picLocks noChangeAspect="1"/>
          </p:cNvPicPr>
          <p:nvPr/>
        </p:nvPicPr>
        <p:blipFill>
          <a:blip r:embed="rId4"/>
          <a:stretch>
            <a:fillRect/>
          </a:stretch>
        </p:blipFill>
        <p:spPr>
          <a:xfrm>
            <a:off x="4659420" y="4527237"/>
            <a:ext cx="2410598" cy="1895333"/>
          </a:xfrm>
          <a:prstGeom prst="rect">
            <a:avLst/>
          </a:prstGeom>
        </p:spPr>
      </p:pic>
      <p:pic>
        <p:nvPicPr>
          <p:cNvPr id="10" name="Picture 9">
            <a:extLst>
              <a:ext uri="{FF2B5EF4-FFF2-40B4-BE49-F238E27FC236}">
                <a16:creationId xmlns:a16="http://schemas.microsoft.com/office/drawing/2014/main" id="{5C9F081E-EC6E-1503-5E7C-BABE2E4914C3}"/>
              </a:ext>
            </a:extLst>
          </p:cNvPr>
          <p:cNvPicPr>
            <a:picLocks noChangeAspect="1"/>
          </p:cNvPicPr>
          <p:nvPr/>
        </p:nvPicPr>
        <p:blipFill>
          <a:blip r:embed="rId5"/>
          <a:stretch>
            <a:fillRect/>
          </a:stretch>
        </p:blipFill>
        <p:spPr>
          <a:xfrm>
            <a:off x="4659420" y="2518227"/>
            <a:ext cx="2410598" cy="1804935"/>
          </a:xfrm>
          <a:prstGeom prst="rect">
            <a:avLst/>
          </a:prstGeom>
        </p:spPr>
      </p:pic>
    </p:spTree>
    <p:extLst>
      <p:ext uri="{BB962C8B-B14F-4D97-AF65-F5344CB8AC3E}">
        <p14:creationId xmlns:p14="http://schemas.microsoft.com/office/powerpoint/2010/main" val="285118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B6D37-D945-C8A0-840A-A8EF1E78B973}"/>
              </a:ext>
            </a:extLst>
          </p:cNvPr>
          <p:cNvSpPr>
            <a:spLocks noGrp="1"/>
          </p:cNvSpPr>
          <p:nvPr>
            <p:ph type="title"/>
          </p:nvPr>
        </p:nvSpPr>
        <p:spPr>
          <a:xfrm>
            <a:off x="628650" y="1413592"/>
            <a:ext cx="7470321" cy="654694"/>
          </a:xfrm>
        </p:spPr>
        <p:txBody>
          <a:bodyPr>
            <a:normAutofit/>
          </a:bodyPr>
          <a:lstStyle/>
          <a:p>
            <a:r>
              <a:rPr lang="en-US" sz="4000" b="1" dirty="0">
                <a:latin typeface="+mn-lt"/>
              </a:rPr>
              <a:t>Art Selection Process</a:t>
            </a:r>
          </a:p>
        </p:txBody>
      </p:sp>
      <p:sp>
        <p:nvSpPr>
          <p:cNvPr id="3" name="Content Placeholder 2">
            <a:extLst>
              <a:ext uri="{FF2B5EF4-FFF2-40B4-BE49-F238E27FC236}">
                <a16:creationId xmlns:a16="http://schemas.microsoft.com/office/drawing/2014/main" id="{2DC570B4-B290-C920-F892-64741956AAB2}"/>
              </a:ext>
            </a:extLst>
          </p:cNvPr>
          <p:cNvSpPr>
            <a:spLocks noGrp="1"/>
          </p:cNvSpPr>
          <p:nvPr>
            <p:ph idx="1"/>
          </p:nvPr>
        </p:nvSpPr>
        <p:spPr>
          <a:xfrm>
            <a:off x="628650" y="3019233"/>
            <a:ext cx="7886700" cy="2938881"/>
          </a:xfrm>
        </p:spPr>
        <p:txBody>
          <a:bodyPr>
            <a:normAutofit fontScale="70000" lnSpcReduction="20000"/>
          </a:bodyPr>
          <a:lstStyle/>
          <a:p>
            <a:pPr marL="0" marR="0" indent="0">
              <a:lnSpc>
                <a:spcPct val="107000"/>
              </a:lnSpc>
              <a:spcBef>
                <a:spcPts val="0"/>
              </a:spcBef>
              <a:spcAft>
                <a:spcPts val="800"/>
              </a:spcAft>
              <a:buNone/>
            </a:pPr>
            <a:r>
              <a:rPr lang="en-US" sz="2600" b="1" kern="100" dirty="0">
                <a:effectLst/>
                <a:latin typeface="Calibri" panose="020F0502020204030204" pitchFamily="34" charset="0"/>
                <a:ea typeface="Calibri" panose="020F0502020204030204" pitchFamily="34" charset="0"/>
                <a:cs typeface="Times New Roman" panose="02020603050405020304" pitchFamily="18" charset="0"/>
              </a:rPr>
              <a:t>Step 1: </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Request for Qualifications (RFQ):</a:t>
            </a:r>
          </a:p>
          <a:p>
            <a:pPr marL="342900" marR="0" lvl="0" indent="-342900">
              <a:lnSpc>
                <a:spcPct val="107000"/>
              </a:lnSpc>
              <a:spcBef>
                <a:spcPts val="0"/>
              </a:spcBef>
              <a:spcAft>
                <a:spcPts val="0"/>
              </a:spcAft>
              <a:buFont typeface="+mj-lt"/>
              <a:buAutoNum type="alphaU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October 2023: RFQ received</a:t>
            </a:r>
          </a:p>
          <a:p>
            <a:pPr marL="342900" marR="0" lvl="0" indent="-342900">
              <a:lnSpc>
                <a:spcPct val="107000"/>
              </a:lnSpc>
              <a:spcBef>
                <a:spcPts val="0"/>
              </a:spcBef>
              <a:spcAft>
                <a:spcPts val="0"/>
              </a:spcAft>
              <a:buFont typeface="+mj-lt"/>
              <a:buAutoNum type="alphaUcPeriod"/>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LexArts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team chooses qualifying candidates</a:t>
            </a:r>
          </a:p>
          <a:p>
            <a:pPr marL="342900" marR="0" lvl="0" indent="-342900">
              <a:lnSpc>
                <a:spcPct val="107000"/>
              </a:lnSpc>
              <a:spcBef>
                <a:spcPts val="0"/>
              </a:spcBef>
              <a:spcAft>
                <a:spcPts val="0"/>
              </a:spcAft>
              <a:buFont typeface="+mj-lt"/>
              <a:buAutoNum type="alphaU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Arts Selection Committee will score applicants.</a:t>
            </a:r>
          </a:p>
          <a:p>
            <a:pPr marL="342900" marR="0" lvl="0" indent="-342900">
              <a:lnSpc>
                <a:spcPct val="107000"/>
              </a:lnSpc>
              <a:spcBef>
                <a:spcPts val="0"/>
              </a:spcBef>
              <a:spcAft>
                <a:spcPts val="0"/>
              </a:spcAft>
              <a:buFont typeface="+mj-lt"/>
              <a:buAutoNum type="alphaU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After individually scoring candidates, the Art Selection Committee meets to choose 10+ candidates. </a:t>
            </a:r>
          </a:p>
          <a:p>
            <a:pPr marL="342900" marR="0" lvl="0" indent="-342900">
              <a:lnSpc>
                <a:spcPct val="107000"/>
              </a:lnSpc>
              <a:spcBef>
                <a:spcPts val="0"/>
              </a:spcBef>
              <a:spcAft>
                <a:spcPts val="0"/>
              </a:spcAft>
              <a:buFont typeface="+mj-lt"/>
              <a:buAutoNum type="alphaU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the interest of openness and fairness, the 10 finalists’ information will be available for the full committee to review.   The full committee will be privy to the scoring comments and can register comments.  </a:t>
            </a:r>
          </a:p>
          <a:p>
            <a:pPr marL="457206" marR="0" indent="0">
              <a:lnSpc>
                <a:spcPct val="107000"/>
              </a:lnSpc>
              <a:spcBef>
                <a:spcPts val="0"/>
              </a:spcBef>
              <a:spcAft>
                <a:spcPts val="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2600" b="1" kern="100" dirty="0">
                <a:effectLst/>
                <a:latin typeface="Calibri" panose="020F0502020204030204" pitchFamily="34" charset="0"/>
                <a:ea typeface="Calibri" panose="020F0502020204030204" pitchFamily="34" charset="0"/>
                <a:cs typeface="Times New Roman" panose="02020603050405020304" pitchFamily="18" charset="0"/>
              </a:rPr>
              <a:t>Step 2: </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Art Selection Committee completes a thorough review of the 10 finalists.    </a:t>
            </a:r>
          </a:p>
          <a:p>
            <a:pPr marL="0" marR="0" indent="0">
              <a:lnSpc>
                <a:spcPct val="107000"/>
              </a:lnSpc>
              <a:spcBef>
                <a:spcPts val="0"/>
              </a:spcBef>
              <a:spcAft>
                <a:spcPts val="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lphaU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top four applicants were chosen representing varied sculpture styles. </a:t>
            </a:r>
          </a:p>
          <a:p>
            <a:pPr marL="342900" marR="0" lvl="0" indent="-342900">
              <a:lnSpc>
                <a:spcPct val="107000"/>
              </a:lnSpc>
              <a:spcBef>
                <a:spcPts val="0"/>
              </a:spcBef>
              <a:spcAft>
                <a:spcPts val="0"/>
              </a:spcAft>
              <a:buFont typeface="+mj-lt"/>
              <a:buAutoNum type="alphaU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After a review by the full committee, comments are recorded. </a:t>
            </a:r>
          </a:p>
          <a:p>
            <a:pPr marL="342900" marR="0" lvl="0" indent="-342900">
              <a:lnSpc>
                <a:spcPct val="107000"/>
              </a:lnSpc>
              <a:spcBef>
                <a:spcPts val="0"/>
              </a:spcBef>
              <a:spcAft>
                <a:spcPts val="0"/>
              </a:spcAft>
              <a:buFont typeface="+mj-lt"/>
              <a:buAutoNum type="alphaU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After further review, December 2023 the Art Selection Committee notified the top four candidates. </a:t>
            </a:r>
          </a:p>
          <a:p>
            <a:pPr marL="342900" marR="0" lvl="0" indent="-342900">
              <a:lnSpc>
                <a:spcPct val="107000"/>
              </a:lnSpc>
              <a:spcBef>
                <a:spcPts val="0"/>
              </a:spcBef>
              <a:spcAft>
                <a:spcPts val="800"/>
              </a:spcAft>
              <a:buFont typeface="+mj-lt"/>
              <a:buAutoNum type="alphaU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Final proposals are due the end of February, 2024</a:t>
            </a:r>
          </a:p>
          <a:p>
            <a:endParaRPr lang="en-US" dirty="0"/>
          </a:p>
        </p:txBody>
      </p:sp>
      <p:sp>
        <p:nvSpPr>
          <p:cNvPr id="4" name="Title 1">
            <a:extLst>
              <a:ext uri="{FF2B5EF4-FFF2-40B4-BE49-F238E27FC236}">
                <a16:creationId xmlns:a16="http://schemas.microsoft.com/office/drawing/2014/main" id="{C4E51E46-F5C7-3376-C58F-406372B23EBE}"/>
              </a:ext>
            </a:extLst>
          </p:cNvPr>
          <p:cNvSpPr txBox="1">
            <a:spLocks/>
          </p:cNvSpPr>
          <p:nvPr/>
        </p:nvSpPr>
        <p:spPr>
          <a:xfrm>
            <a:off x="628650" y="2068286"/>
            <a:ext cx="7470321" cy="654694"/>
          </a:xfrm>
          <a:prstGeom prst="rect">
            <a:avLst/>
          </a:prstGeom>
        </p:spPr>
        <p:txBody>
          <a:bodyPr vert="horz" lIns="91440" tIns="45720" rIns="91440" bIns="45720" rtlCol="0" anchor="ctr">
            <a:normAutofit lnSpcReduction="10000"/>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Members of the Art Selection are Frank X Walker, Maury Sparrow, Garry Bibbs, Larry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Kezele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(Chairman) and Yvonne Giles. Nathan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Zamarron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is the Facilitator.</a:t>
            </a:r>
          </a:p>
        </p:txBody>
      </p:sp>
    </p:spTree>
    <p:extLst>
      <p:ext uri="{BB962C8B-B14F-4D97-AF65-F5344CB8AC3E}">
        <p14:creationId xmlns:p14="http://schemas.microsoft.com/office/powerpoint/2010/main" val="3686725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B6D37-D945-C8A0-840A-A8EF1E78B973}"/>
              </a:ext>
            </a:extLst>
          </p:cNvPr>
          <p:cNvSpPr>
            <a:spLocks noGrp="1"/>
          </p:cNvSpPr>
          <p:nvPr>
            <p:ph type="title"/>
          </p:nvPr>
        </p:nvSpPr>
        <p:spPr>
          <a:xfrm>
            <a:off x="628650" y="1166849"/>
            <a:ext cx="7470321" cy="654694"/>
          </a:xfrm>
        </p:spPr>
        <p:txBody>
          <a:bodyPr>
            <a:normAutofit/>
          </a:bodyPr>
          <a:lstStyle/>
          <a:p>
            <a:r>
              <a:rPr lang="en-US" sz="4000" b="1" dirty="0">
                <a:latin typeface="+mn-lt"/>
              </a:rPr>
              <a:t>Art Selection Process </a:t>
            </a:r>
            <a:r>
              <a:rPr lang="en-US" sz="3000" dirty="0">
                <a:latin typeface="+mn-lt"/>
              </a:rPr>
              <a:t>(cont.)</a:t>
            </a:r>
          </a:p>
        </p:txBody>
      </p:sp>
      <p:sp>
        <p:nvSpPr>
          <p:cNvPr id="3" name="Content Placeholder 2">
            <a:extLst>
              <a:ext uri="{FF2B5EF4-FFF2-40B4-BE49-F238E27FC236}">
                <a16:creationId xmlns:a16="http://schemas.microsoft.com/office/drawing/2014/main" id="{2DC570B4-B290-C920-F892-64741956AAB2}"/>
              </a:ext>
            </a:extLst>
          </p:cNvPr>
          <p:cNvSpPr>
            <a:spLocks noGrp="1"/>
          </p:cNvSpPr>
          <p:nvPr>
            <p:ph idx="1"/>
          </p:nvPr>
        </p:nvSpPr>
        <p:spPr>
          <a:xfrm>
            <a:off x="628650" y="1879600"/>
            <a:ext cx="7886700" cy="4775200"/>
          </a:xfrm>
        </p:spPr>
        <p:txBody>
          <a:bodyPr>
            <a:noAutofit/>
          </a:bodyPr>
          <a:lstStyle/>
          <a:p>
            <a:pPr marL="0" marR="0" indent="0">
              <a:lnSpc>
                <a:spcPct val="107000"/>
              </a:lnSpc>
              <a:spcBef>
                <a:spcPts val="0"/>
              </a:spcBef>
              <a:spcAft>
                <a:spcPts val="0"/>
              </a:spcAft>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Step 3: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Each finalist will make a public Presentation in March, 2024</a:t>
            </a:r>
          </a:p>
          <a:p>
            <a:pPr marL="0" marR="0" indent="0">
              <a:lnSpc>
                <a:spcPct val="107000"/>
              </a:lnSpc>
              <a:spcBef>
                <a:spcPts val="0"/>
              </a:spcBef>
              <a:spcAft>
                <a:spcPts val="0"/>
              </a:spcAft>
              <a:buNone/>
            </a:pP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lphaUcPeriod"/>
            </a:pP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This presentation will be open to the community. </a:t>
            </a:r>
          </a:p>
          <a:p>
            <a:pPr marL="342900" marR="0" lvl="0" indent="-342900">
              <a:lnSpc>
                <a:spcPct val="107000"/>
              </a:lnSpc>
              <a:spcBef>
                <a:spcPts val="0"/>
              </a:spcBef>
              <a:spcAft>
                <a:spcPts val="0"/>
              </a:spcAft>
              <a:buFont typeface="+mj-lt"/>
              <a:buAutoNum type="alphaUcPeriod"/>
            </a:pP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Presentations are tentatively scheduled for public review at the Lyric Theatre. </a:t>
            </a:r>
          </a:p>
          <a:p>
            <a:pPr marL="342900" marR="0" lvl="0" indent="-342900">
              <a:lnSpc>
                <a:spcPct val="107000"/>
              </a:lnSpc>
              <a:spcBef>
                <a:spcPts val="0"/>
              </a:spcBef>
              <a:spcAft>
                <a:spcPts val="0"/>
              </a:spcAft>
              <a:buFont typeface="+mj-lt"/>
              <a:buAutoNum type="alphaUcPeriod"/>
            </a:pP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Attendees will be provided with a check/comment list. </a:t>
            </a:r>
          </a:p>
          <a:p>
            <a:pPr marL="342900" marR="0" lvl="0" indent="-342900">
              <a:lnSpc>
                <a:spcPct val="107000"/>
              </a:lnSpc>
              <a:spcBef>
                <a:spcPts val="0"/>
              </a:spcBef>
              <a:spcAft>
                <a:spcPts val="0"/>
              </a:spcAft>
              <a:buFont typeface="+mj-lt"/>
              <a:buAutoNum type="alphaUcPeriod"/>
            </a:pP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All the groups we have contacted (Lyric, UK Art Museum, MLK and Gratz Park Neighborhood Associations and others will be notified and encouraged to attend. </a:t>
            </a:r>
          </a:p>
          <a:p>
            <a:pPr marL="342900" marR="0" lvl="0" indent="-342900">
              <a:lnSpc>
                <a:spcPct val="107000"/>
              </a:lnSpc>
              <a:spcBef>
                <a:spcPts val="0"/>
              </a:spcBef>
              <a:spcAft>
                <a:spcPts val="0"/>
              </a:spcAft>
              <a:buFont typeface="+mj-lt"/>
              <a:buAutoNum type="alphaUcPeriod"/>
            </a:pP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Advertisements concerning this will go to newspapers, tv/radio stations, and social media. </a:t>
            </a:r>
          </a:p>
          <a:p>
            <a:pPr marL="342900" marR="0" lvl="0" indent="-342900">
              <a:lnSpc>
                <a:spcPct val="107000"/>
              </a:lnSpc>
              <a:spcBef>
                <a:spcPts val="0"/>
              </a:spcBef>
              <a:spcAft>
                <a:spcPts val="0"/>
              </a:spcAft>
              <a:buFont typeface="+mj-lt"/>
              <a:buAutoNum type="alphaUcPeriod"/>
            </a:pP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The project proposals will remain on display at the Lyric Theater for a limited time.   This will allow the public to privately review them and make comments. </a:t>
            </a:r>
          </a:p>
          <a:p>
            <a:pPr marL="342900" marR="0" lvl="0" indent="-342900">
              <a:lnSpc>
                <a:spcPct val="107000"/>
              </a:lnSpc>
              <a:spcBef>
                <a:spcPts val="0"/>
              </a:spcBef>
              <a:spcAft>
                <a:spcPts val="0"/>
              </a:spcAft>
              <a:buFont typeface="+mj-lt"/>
              <a:buAutoNum type="alphaUcPeriod"/>
            </a:pP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The Art Selection Committee will review the public’s comments and make a statement concerning the results. </a:t>
            </a:r>
          </a:p>
          <a:p>
            <a:pPr marL="342900" marR="0" lvl="0" indent="-342900">
              <a:lnSpc>
                <a:spcPct val="107000"/>
              </a:lnSpc>
              <a:spcBef>
                <a:spcPts val="0"/>
              </a:spcBef>
              <a:spcAft>
                <a:spcPts val="0"/>
              </a:spcAft>
              <a:buFont typeface="+mj-lt"/>
              <a:buAutoNum type="alphaUcPeriod"/>
            </a:pP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Four finalists are encouraged to make a personal visit to Lexington to observe the site, talk to committee members, etc. </a:t>
            </a:r>
          </a:p>
          <a:p>
            <a:pPr marL="438156" marR="0" indent="0">
              <a:lnSpc>
                <a:spcPct val="107000"/>
              </a:lnSpc>
              <a:spcBef>
                <a:spcPts val="0"/>
              </a:spcBef>
              <a:spcAft>
                <a:spcPts val="0"/>
              </a:spcAft>
              <a:buNone/>
            </a:pP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Step 4: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Art Selection Committee chooses and announces the results followed by the Public Arts Commission final approval. </a:t>
            </a:r>
          </a:p>
          <a:p>
            <a:pPr marL="0" marR="0" indent="0">
              <a:lnSpc>
                <a:spcPct val="107000"/>
              </a:lnSpc>
              <a:spcBef>
                <a:spcPts val="0"/>
              </a:spcBef>
              <a:spcAft>
                <a:spcPts val="0"/>
              </a:spcAft>
              <a:buNone/>
            </a:pP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Step 5: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target date for unveiling the monument is mid-2025 to coincide with Lexington’s celebration of its 250</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birthday in 2025. </a:t>
            </a:r>
          </a:p>
          <a:p>
            <a:endParaRPr lang="en-US" sz="1300" dirty="0"/>
          </a:p>
        </p:txBody>
      </p:sp>
    </p:spTree>
    <p:extLst>
      <p:ext uri="{BB962C8B-B14F-4D97-AF65-F5344CB8AC3E}">
        <p14:creationId xmlns:p14="http://schemas.microsoft.com/office/powerpoint/2010/main" val="3850395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F083AD5-8CB9-9740-4058-4CF64862F5C5}"/>
              </a:ext>
            </a:extLst>
          </p:cNvPr>
          <p:cNvSpPr txBox="1">
            <a:spLocks/>
          </p:cNvSpPr>
          <p:nvPr/>
        </p:nvSpPr>
        <p:spPr>
          <a:xfrm>
            <a:off x="622571" y="2689250"/>
            <a:ext cx="7723760" cy="147950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i="1" dirty="0"/>
              <a:t>Our city has untold stories.</a:t>
            </a:r>
          </a:p>
          <a:p>
            <a:pPr marL="0" indent="0" algn="ctr">
              <a:buFont typeface="Arial" panose="020B0604020202020204" pitchFamily="34" charset="0"/>
              <a:buNone/>
            </a:pPr>
            <a:r>
              <a:rPr lang="en-US" sz="3200" i="1" dirty="0"/>
              <a:t>This monument will celebrate the rich history </a:t>
            </a:r>
            <a:br>
              <a:rPr lang="en-US" sz="3200" i="1" dirty="0"/>
            </a:br>
            <a:r>
              <a:rPr lang="en-US" sz="3200" i="1" dirty="0"/>
              <a:t>of Lexington’s East End.</a:t>
            </a:r>
          </a:p>
        </p:txBody>
      </p:sp>
    </p:spTree>
    <p:extLst>
      <p:ext uri="{BB962C8B-B14F-4D97-AF65-F5344CB8AC3E}">
        <p14:creationId xmlns:p14="http://schemas.microsoft.com/office/powerpoint/2010/main" val="40355808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97</TotalTime>
  <Words>491</Words>
  <Application>Microsoft Office PowerPoint</Application>
  <PresentationFormat>On-screen Show (4:3)</PresentationFormat>
  <Paragraphs>44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Helvetica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Art Selection Process</vt:lpstr>
      <vt:lpstr>Art Selection Process (cont.)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Ryan</dc:creator>
  <cp:lastModifiedBy>Larry Kezele</cp:lastModifiedBy>
  <cp:revision>10</cp:revision>
  <dcterms:created xsi:type="dcterms:W3CDTF">2023-12-12T19:04:07Z</dcterms:created>
  <dcterms:modified xsi:type="dcterms:W3CDTF">2024-01-09T19:29:32Z</dcterms:modified>
</cp:coreProperties>
</file>